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2"/>
  </p:notesMasterIdLst>
  <p:handoutMasterIdLst>
    <p:handoutMasterId r:id="rId63"/>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0" r:id="rId30"/>
    <p:sldId id="789" r:id="rId31"/>
    <p:sldId id="769" r:id="rId32"/>
    <p:sldId id="770" r:id="rId33"/>
    <p:sldId id="766" r:id="rId34"/>
    <p:sldId id="772" r:id="rId35"/>
    <p:sldId id="762" r:id="rId36"/>
    <p:sldId id="771" r:id="rId37"/>
    <p:sldId id="754" r:id="rId38"/>
    <p:sldId id="791" r:id="rId39"/>
    <p:sldId id="777" r:id="rId40"/>
    <p:sldId id="773" r:id="rId41"/>
    <p:sldId id="765" r:id="rId42"/>
    <p:sldId id="764" r:id="rId43"/>
    <p:sldId id="790" r:id="rId44"/>
    <p:sldId id="774" r:id="rId45"/>
    <p:sldId id="753" r:id="rId46"/>
    <p:sldId id="793" r:id="rId47"/>
    <p:sldId id="794" r:id="rId48"/>
    <p:sldId id="752" r:id="rId49"/>
    <p:sldId id="738" r:id="rId50"/>
    <p:sldId id="739" r:id="rId51"/>
    <p:sldId id="792" r:id="rId52"/>
    <p:sldId id="274" r:id="rId53"/>
    <p:sldId id="276" r:id="rId54"/>
    <p:sldId id="778" r:id="rId55"/>
    <p:sldId id="747" r:id="rId56"/>
    <p:sldId id="783" r:id="rId57"/>
    <p:sldId id="779" r:id="rId58"/>
    <p:sldId id="780" r:id="rId59"/>
    <p:sldId id="781" r:id="rId60"/>
    <p:sldId id="78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0"/>
            <p14:sldId id="789"/>
            <p14:sldId id="769"/>
            <p14:sldId id="770"/>
            <p14:sldId id="766"/>
            <p14:sldId id="772"/>
            <p14:sldId id="762"/>
            <p14:sldId id="771"/>
            <p14:sldId id="754"/>
            <p14:sldId id="791"/>
            <p14:sldId id="777"/>
            <p14:sldId id="773"/>
            <p14:sldId id="765"/>
            <p14:sldId id="764"/>
            <p14:sldId id="790"/>
            <p14:sldId id="774"/>
            <p14:sldId id="753"/>
            <p14:sldId id="793"/>
            <p14:sldId id="794"/>
            <p14:sldId id="752"/>
            <p14:sldId id="738"/>
            <p14:sldId id="739"/>
            <p14:sldId id="792"/>
            <p14:sldId id="274"/>
            <p14:sldId id="276"/>
            <p14:sldId id="778"/>
            <p14:sldId id="747"/>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p:scale>
          <a:sx n="190" d="100"/>
          <a:sy n="190" d="100"/>
        </p:scale>
        <p:origin x="2514" y="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t>26.11% </a:t>
          </a:r>
          <a:r>
            <a:rPr lang="en-US" sz="1100" b="0" dirty="0"/>
            <a:t>and</a:t>
          </a:r>
          <a:r>
            <a:rPr lang="en-US" sz="1100" b="1" dirty="0"/>
            <a:t> 16.8%, </a:t>
          </a:r>
          <a:r>
            <a:rPr lang="en-US" sz="1100" b="0" dirty="0"/>
            <a:t>compared to their underlying commodities  at </a:t>
          </a:r>
          <a:r>
            <a:rPr lang="en-US" sz="1100" b="0" i="1" dirty="0"/>
            <a:t>23.12 </a:t>
          </a:r>
          <a:r>
            <a:rPr lang="en-US" sz="1100" b="0" i="0" dirty="0"/>
            <a:t>and</a:t>
          </a:r>
          <a:r>
            <a:rPr lang="en-US" sz="1100" b="0" i="1" dirty="0"/>
            <a:t> 13.4% </a:t>
          </a:r>
          <a:r>
            <a:rPr lang="en-US" sz="1100" b="0" dirty="0"/>
            <a:t>respectively</a:t>
          </a:r>
          <a:r>
            <a:rPr lang="en-US" sz="1100" b="1" dirty="0"/>
            <a:t>.</a:t>
          </a:r>
          <a:r>
            <a:rPr lang="en-US" sz="1100" dirty="0"/>
            <a:t> The gasoline strategy yielded an annualized return of </a:t>
          </a:r>
          <a:r>
            <a:rPr lang="en-US" sz="1100" b="1" dirty="0"/>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3.4% 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t>26.11% </a:t>
          </a:r>
          <a:r>
            <a:rPr lang="en-US" sz="1100" b="0" kern="1200" dirty="0"/>
            <a:t>and</a:t>
          </a:r>
          <a:r>
            <a:rPr lang="en-US" sz="1100" b="1" kern="1200" dirty="0"/>
            <a:t> 16.8%, </a:t>
          </a:r>
          <a:r>
            <a:rPr lang="en-US" sz="1100" b="0" kern="1200" dirty="0"/>
            <a:t>compared to their underlying commodities  at </a:t>
          </a:r>
          <a:r>
            <a:rPr lang="en-US" sz="1100" b="0" i="1" kern="1200" dirty="0"/>
            <a:t>23.12 </a:t>
          </a:r>
          <a:r>
            <a:rPr lang="en-US" sz="1100" b="0" i="0" kern="1200" dirty="0"/>
            <a:t>and</a:t>
          </a:r>
          <a:r>
            <a:rPr lang="en-US" sz="1100" b="0" i="1" kern="1200" dirty="0"/>
            <a:t> 13.4% </a:t>
          </a:r>
          <a:r>
            <a:rPr lang="en-US" sz="1100" b="0" kern="1200" dirty="0"/>
            <a:t>respectively</a:t>
          </a:r>
          <a:r>
            <a:rPr lang="en-US" sz="1100" b="1" kern="1200" dirty="0"/>
            <a:t>.</a:t>
          </a:r>
          <a:r>
            <a:rPr lang="en-US" sz="1100" kern="1200" dirty="0"/>
            <a:t> The gasoline strategy yielded an annualized return of </a:t>
          </a:r>
          <a:r>
            <a:rPr lang="en-US" sz="1100" b="1" kern="1200" dirty="0"/>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3.4% 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11/6/2019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11/6/2019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49</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50</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11/6/2019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pPr algn="ctr"/>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solidFill>
                  <a:schemeClr val="accent1"/>
                </a:solidFill>
              </a:rPr>
              <a:t>Data Preprocessing, Normalization, and Augmentation</a:t>
            </a:r>
            <a:endParaRPr lang="en-US" sz="3200" b="1" kern="1200" cap="all" baseline="0" noProof="0" dirty="0">
              <a:solidFill>
                <a:schemeClr val="accent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25</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515938" y="1473875"/>
            <a:ext cx="2821622" cy="391025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4008120" y="1166957"/>
            <a:ext cx="7355576" cy="5141213"/>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26</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t>RISK PROFILES </a:t>
            </a:r>
            <a:r>
              <a:rPr lang="en-US" dirty="0">
                <a:solidFill>
                  <a:schemeClr val="accent1"/>
                </a:solidFill>
              </a:rPr>
              <a:t>All Commodities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2030193"/>
          </a:xfrm>
        </p:spPr>
        <p:txBody>
          <a:bodyPr>
            <a:normAutofit fontScale="92500" lnSpcReduction="1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766483" y="5570998"/>
            <a:ext cx="10588906" cy="574305"/>
          </a:xfrm>
        </p:spPr>
        <p:txBody>
          <a:bodyPr/>
          <a:lstStyle/>
          <a:p>
            <a:pPr marL="0" indent="0" algn="ctr">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493520"/>
            <a:ext cx="10588906" cy="4037137"/>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929920"/>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960824" y="3684881"/>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36</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37</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solidFill>
                  <a:schemeClr val="accent1"/>
                </a:solidFill>
              </a:rPr>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29.27%,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131388364"/>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40</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41</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an annualized return of </a:t>
            </a:r>
            <a:r>
              <a:rPr lang="en-US" b="1" dirty="0"/>
              <a:t>35.81%</a:t>
            </a:r>
            <a:r>
              <a:rPr lang="en-US"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42</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43</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44</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48</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49</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2845570646"/>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57</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purl.org/dc/elements/1.1/"/>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TM03457475[[fn=Frame]]</Template>
  <TotalTime>0</TotalTime>
  <Words>4575</Words>
  <Application>Microsoft Office PowerPoint</Application>
  <PresentationFormat>Widescreen</PresentationFormat>
  <Paragraphs>385</Paragraphs>
  <Slides>57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PowerPoint Presentation</vt:lpstr>
      <vt:lpstr>Trading Strategy overview</vt:lpstr>
      <vt:lpstr>Strategy execution: Deep dive</vt:lpstr>
      <vt:lpstr>predictive model Crude Oil Brent</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2019-11-07T02:10:59Z</dcterms:modified>
</cp:coreProperties>
</file>